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10"/>
  </p:notesMasterIdLst>
  <p:sldIdLst>
    <p:sldId id="261" r:id="rId2"/>
    <p:sldId id="263" r:id="rId3"/>
    <p:sldId id="262" r:id="rId4"/>
    <p:sldId id="257" r:id="rId5"/>
    <p:sldId id="264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898"/>
    <a:srgbClr val="2D4486"/>
    <a:srgbClr val="EEF4F4"/>
    <a:srgbClr val="FFA743"/>
    <a:srgbClr val="60D56D"/>
    <a:srgbClr val="60C06D"/>
    <a:srgbClr val="2EC0EF"/>
    <a:srgbClr val="2D2F31"/>
    <a:srgbClr val="192530"/>
    <a:srgbClr val="FFE9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1"/>
    <p:restoredTop sz="94674"/>
  </p:normalViewPr>
  <p:slideViewPr>
    <p:cSldViewPr snapToGrid="0" snapToObjects="1">
      <p:cViewPr>
        <p:scale>
          <a:sx n="178" d="100"/>
          <a:sy n="178" d="100"/>
        </p:scale>
        <p:origin x="-1016" y="-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rgbClr val="60D56D"/>
            </a:solidFill>
            <a:ln>
              <a:noFill/>
            </a:ln>
            <a:effectLst/>
          </c:spPr>
          <c:invertIfNegative val="0"/>
          <c:cat>
            <c:numRef>
              <c:f>Sheet1!$B$7:$B$26</c:f>
              <c:numCache>
                <c:formatCode>h:mm\ AM/PM</c:formatCode>
                <c:ptCount val="20"/>
                <c:pt idx="0">
                  <c:v>0.333333333333333</c:v>
                </c:pt>
                <c:pt idx="1">
                  <c:v>0.375</c:v>
                </c:pt>
                <c:pt idx="2">
                  <c:v>0.416666666666667</c:v>
                </c:pt>
                <c:pt idx="3">
                  <c:v>0.458333333333333</c:v>
                </c:pt>
                <c:pt idx="4">
                  <c:v>0.5</c:v>
                </c:pt>
                <c:pt idx="5">
                  <c:v>0.541666666666667</c:v>
                </c:pt>
                <c:pt idx="6">
                  <c:v>0.583333333333333</c:v>
                </c:pt>
                <c:pt idx="7">
                  <c:v>0.625</c:v>
                </c:pt>
                <c:pt idx="8">
                  <c:v>0.666666666666667</c:v>
                </c:pt>
                <c:pt idx="9">
                  <c:v>0.708333333333333</c:v>
                </c:pt>
                <c:pt idx="10">
                  <c:v>0.75</c:v>
                </c:pt>
                <c:pt idx="11">
                  <c:v>0.791666666666667</c:v>
                </c:pt>
                <c:pt idx="12">
                  <c:v>0.833333333333333</c:v>
                </c:pt>
                <c:pt idx="13">
                  <c:v>0.875</c:v>
                </c:pt>
                <c:pt idx="14">
                  <c:v>0.916666666666667</c:v>
                </c:pt>
                <c:pt idx="15">
                  <c:v>0.958333333333333</c:v>
                </c:pt>
                <c:pt idx="16">
                  <c:v>1.0</c:v>
                </c:pt>
                <c:pt idx="17">
                  <c:v>1.04166666666667</c:v>
                </c:pt>
                <c:pt idx="18">
                  <c:v>1.08333333333333</c:v>
                </c:pt>
                <c:pt idx="19">
                  <c:v>1.125</c:v>
                </c:pt>
              </c:numCache>
            </c:numRef>
          </c:cat>
          <c:val>
            <c:numRef>
              <c:f>Sheet1!$C$7:$C$26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6.0</c:v>
                </c:pt>
                <c:pt idx="5">
                  <c:v>4.0</c:v>
                </c:pt>
                <c:pt idx="6">
                  <c:v>5.0</c:v>
                </c:pt>
                <c:pt idx="7">
                  <c:v>3.0</c:v>
                </c:pt>
                <c:pt idx="8">
                  <c:v>4.0</c:v>
                </c:pt>
                <c:pt idx="9">
                  <c:v>3.0</c:v>
                </c:pt>
                <c:pt idx="10">
                  <c:v>5.0</c:v>
                </c:pt>
                <c:pt idx="11">
                  <c:v>8.0</c:v>
                </c:pt>
                <c:pt idx="12">
                  <c:v>6.0</c:v>
                </c:pt>
                <c:pt idx="13">
                  <c:v>5.0</c:v>
                </c:pt>
                <c:pt idx="14">
                  <c:v>7.0</c:v>
                </c:pt>
                <c:pt idx="15">
                  <c:v>8.0</c:v>
                </c:pt>
                <c:pt idx="16">
                  <c:v>4.0</c:v>
                </c:pt>
                <c:pt idx="17">
                  <c:v>4.0</c:v>
                </c:pt>
                <c:pt idx="18">
                  <c:v>3.0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2023366976"/>
        <c:axId val="-1989582320"/>
      </c:barChart>
      <c:catAx>
        <c:axId val="-2023366976"/>
        <c:scaling>
          <c:orientation val="minMax"/>
        </c:scaling>
        <c:delete val="0"/>
        <c:axPos val="b"/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softEdge rad="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9582320"/>
        <c:crosses val="autoZero"/>
        <c:auto val="1"/>
        <c:lblAlgn val="ctr"/>
        <c:lblOffset val="100"/>
        <c:noMultiLvlLbl val="0"/>
      </c:catAx>
      <c:valAx>
        <c:axId val="-1989582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336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Sheet1!$M$7</c:f>
              <c:strCache>
                <c:ptCount val="1"/>
                <c:pt idx="0">
                  <c:v>Sentiment</c:v>
                </c:pt>
              </c:strCache>
            </c:strRef>
          </c:tx>
          <c:spPr>
            <a:solidFill>
              <a:srgbClr val="FFA743"/>
            </a:solidFill>
            <a:ln w="31750">
              <a:noFill/>
            </a:ln>
            <a:effectLst/>
          </c:spPr>
          <c:cat>
            <c:numRef>
              <c:f>Sheet1!$L$8:$L$35</c:f>
              <c:numCache>
                <c:formatCode>m/d/yy</c:formatCode>
                <c:ptCount val="28"/>
                <c:pt idx="0">
                  <c:v>43019.0</c:v>
                </c:pt>
                <c:pt idx="1">
                  <c:v>43020.0</c:v>
                </c:pt>
                <c:pt idx="2">
                  <c:v>43021.0</c:v>
                </c:pt>
                <c:pt idx="3">
                  <c:v>43022.0</c:v>
                </c:pt>
                <c:pt idx="4">
                  <c:v>43023.0</c:v>
                </c:pt>
                <c:pt idx="5">
                  <c:v>43024.0</c:v>
                </c:pt>
                <c:pt idx="6">
                  <c:v>43025.0</c:v>
                </c:pt>
                <c:pt idx="7">
                  <c:v>43026.0</c:v>
                </c:pt>
                <c:pt idx="8">
                  <c:v>43027.0</c:v>
                </c:pt>
                <c:pt idx="9">
                  <c:v>43028.0</c:v>
                </c:pt>
                <c:pt idx="10">
                  <c:v>43029.0</c:v>
                </c:pt>
                <c:pt idx="11">
                  <c:v>43030.0</c:v>
                </c:pt>
                <c:pt idx="12">
                  <c:v>43031.0</c:v>
                </c:pt>
                <c:pt idx="13">
                  <c:v>43032.0</c:v>
                </c:pt>
                <c:pt idx="14">
                  <c:v>43033.0</c:v>
                </c:pt>
                <c:pt idx="15">
                  <c:v>43034.0</c:v>
                </c:pt>
                <c:pt idx="16">
                  <c:v>43035.0</c:v>
                </c:pt>
                <c:pt idx="17">
                  <c:v>43036.0</c:v>
                </c:pt>
                <c:pt idx="18">
                  <c:v>43037.0</c:v>
                </c:pt>
                <c:pt idx="19">
                  <c:v>43038.0</c:v>
                </c:pt>
                <c:pt idx="20">
                  <c:v>43039.0</c:v>
                </c:pt>
                <c:pt idx="21">
                  <c:v>43040.0</c:v>
                </c:pt>
                <c:pt idx="22">
                  <c:v>43041.0</c:v>
                </c:pt>
                <c:pt idx="23">
                  <c:v>43042.0</c:v>
                </c:pt>
                <c:pt idx="24">
                  <c:v>43043.0</c:v>
                </c:pt>
                <c:pt idx="25">
                  <c:v>43044.0</c:v>
                </c:pt>
                <c:pt idx="26">
                  <c:v>43045.0</c:v>
                </c:pt>
                <c:pt idx="27">
                  <c:v>43046.0</c:v>
                </c:pt>
              </c:numCache>
            </c:numRef>
          </c:cat>
          <c:val>
            <c:numRef>
              <c:f>Sheet1!$M$8:$M$35</c:f>
              <c:numCache>
                <c:formatCode>General</c:formatCode>
                <c:ptCount val="28"/>
                <c:pt idx="0">
                  <c:v>0.14</c:v>
                </c:pt>
                <c:pt idx="1">
                  <c:v>0.11</c:v>
                </c:pt>
                <c:pt idx="2">
                  <c:v>-0.35</c:v>
                </c:pt>
                <c:pt idx="3">
                  <c:v>-0.12</c:v>
                </c:pt>
                <c:pt idx="4">
                  <c:v>0.45</c:v>
                </c:pt>
                <c:pt idx="5">
                  <c:v>0.33</c:v>
                </c:pt>
                <c:pt idx="6">
                  <c:v>0.7</c:v>
                </c:pt>
                <c:pt idx="7">
                  <c:v>0.85</c:v>
                </c:pt>
                <c:pt idx="8">
                  <c:v>0.44</c:v>
                </c:pt>
                <c:pt idx="9">
                  <c:v>0.19</c:v>
                </c:pt>
                <c:pt idx="10">
                  <c:v>-0.89</c:v>
                </c:pt>
                <c:pt idx="11">
                  <c:v>-0.85</c:v>
                </c:pt>
                <c:pt idx="12">
                  <c:v>-0.73</c:v>
                </c:pt>
                <c:pt idx="13">
                  <c:v>0.12</c:v>
                </c:pt>
                <c:pt idx="14">
                  <c:v>0.19</c:v>
                </c:pt>
                <c:pt idx="15">
                  <c:v>0.28</c:v>
                </c:pt>
                <c:pt idx="16">
                  <c:v>0.05</c:v>
                </c:pt>
                <c:pt idx="17">
                  <c:v>-0.03</c:v>
                </c:pt>
                <c:pt idx="18">
                  <c:v>0.09</c:v>
                </c:pt>
                <c:pt idx="19">
                  <c:v>0.6</c:v>
                </c:pt>
                <c:pt idx="20">
                  <c:v>0.33</c:v>
                </c:pt>
                <c:pt idx="21">
                  <c:v>0.17</c:v>
                </c:pt>
                <c:pt idx="22">
                  <c:v>0.39</c:v>
                </c:pt>
                <c:pt idx="23">
                  <c:v>-0.03</c:v>
                </c:pt>
                <c:pt idx="24">
                  <c:v>-0.07</c:v>
                </c:pt>
                <c:pt idx="25">
                  <c:v>0.4</c:v>
                </c:pt>
                <c:pt idx="26">
                  <c:v>0.56</c:v>
                </c:pt>
                <c:pt idx="27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92649568"/>
        <c:axId val="-2002458768"/>
      </c:areaChart>
      <c:dateAx>
        <c:axId val="-1992649568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m/d/yy" sourceLinked="1"/>
        <c:majorTickMark val="none"/>
        <c:minorTickMark val="none"/>
        <c:tickLblPos val="nextTo"/>
        <c:crossAx val="-2002458768"/>
        <c:crosses val="autoZero"/>
        <c:auto val="1"/>
        <c:lblOffset val="100"/>
        <c:baseTimeUnit val="days"/>
      </c:dateAx>
      <c:valAx>
        <c:axId val="-2002458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649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rgbClr val="60D56D"/>
            </a:solidFill>
            <a:ln>
              <a:noFill/>
            </a:ln>
            <a:effectLst/>
          </c:spPr>
          <c:invertIfNegative val="0"/>
          <c:cat>
            <c:numRef>
              <c:f>Sheet1!$B$7:$B$26</c:f>
              <c:numCache>
                <c:formatCode>h:mm\ AM/PM</c:formatCode>
                <c:ptCount val="20"/>
                <c:pt idx="0">
                  <c:v>0.333333333333333</c:v>
                </c:pt>
                <c:pt idx="1">
                  <c:v>0.375</c:v>
                </c:pt>
                <c:pt idx="2">
                  <c:v>0.416666666666667</c:v>
                </c:pt>
                <c:pt idx="3">
                  <c:v>0.458333333333333</c:v>
                </c:pt>
                <c:pt idx="4">
                  <c:v>0.5</c:v>
                </c:pt>
                <c:pt idx="5">
                  <c:v>0.541666666666667</c:v>
                </c:pt>
                <c:pt idx="6">
                  <c:v>0.583333333333333</c:v>
                </c:pt>
                <c:pt idx="7">
                  <c:v>0.625</c:v>
                </c:pt>
                <c:pt idx="8">
                  <c:v>0.666666666666667</c:v>
                </c:pt>
                <c:pt idx="9">
                  <c:v>0.708333333333333</c:v>
                </c:pt>
                <c:pt idx="10">
                  <c:v>0.75</c:v>
                </c:pt>
                <c:pt idx="11">
                  <c:v>0.791666666666667</c:v>
                </c:pt>
                <c:pt idx="12">
                  <c:v>0.833333333333333</c:v>
                </c:pt>
                <c:pt idx="13">
                  <c:v>0.875</c:v>
                </c:pt>
                <c:pt idx="14">
                  <c:v>0.916666666666667</c:v>
                </c:pt>
                <c:pt idx="15">
                  <c:v>0.958333333333333</c:v>
                </c:pt>
                <c:pt idx="16">
                  <c:v>1.0</c:v>
                </c:pt>
                <c:pt idx="17">
                  <c:v>1.04166666666667</c:v>
                </c:pt>
                <c:pt idx="18">
                  <c:v>1.08333333333333</c:v>
                </c:pt>
                <c:pt idx="19">
                  <c:v>1.125</c:v>
                </c:pt>
              </c:numCache>
            </c:numRef>
          </c:cat>
          <c:val>
            <c:numRef>
              <c:f>Sheet1!$C$7:$C$26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6.0</c:v>
                </c:pt>
                <c:pt idx="5">
                  <c:v>4.0</c:v>
                </c:pt>
                <c:pt idx="6">
                  <c:v>5.0</c:v>
                </c:pt>
                <c:pt idx="7">
                  <c:v>3.0</c:v>
                </c:pt>
                <c:pt idx="8">
                  <c:v>4.0</c:v>
                </c:pt>
                <c:pt idx="9">
                  <c:v>3.0</c:v>
                </c:pt>
                <c:pt idx="10">
                  <c:v>5.0</c:v>
                </c:pt>
                <c:pt idx="11">
                  <c:v>8.0</c:v>
                </c:pt>
                <c:pt idx="12">
                  <c:v>6.0</c:v>
                </c:pt>
                <c:pt idx="13">
                  <c:v>5.0</c:v>
                </c:pt>
                <c:pt idx="14">
                  <c:v>7.0</c:v>
                </c:pt>
                <c:pt idx="15">
                  <c:v>8.0</c:v>
                </c:pt>
                <c:pt idx="16">
                  <c:v>4.0</c:v>
                </c:pt>
                <c:pt idx="17">
                  <c:v>4.0</c:v>
                </c:pt>
                <c:pt idx="18">
                  <c:v>3.0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1990626736"/>
        <c:axId val="-1982509296"/>
      </c:barChart>
      <c:catAx>
        <c:axId val="-1990626736"/>
        <c:scaling>
          <c:orientation val="minMax"/>
        </c:scaling>
        <c:delete val="0"/>
        <c:axPos val="b"/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softEdge rad="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2509296"/>
        <c:crosses val="autoZero"/>
        <c:auto val="1"/>
        <c:lblAlgn val="ctr"/>
        <c:lblOffset val="100"/>
        <c:noMultiLvlLbl val="0"/>
      </c:catAx>
      <c:valAx>
        <c:axId val="-1982509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99062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93926-C43C-6549-8F1D-93866FEB3CF4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66C85-12EB-F94C-8375-FCB9D12B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r>
              <a:rPr lang="en-US" baseline="0" dirty="0" smtClean="0"/>
              <a:t> home screen for users who have already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About</a:t>
            </a:r>
            <a:r>
              <a:rPr lang="en-US" baseline="0" smtClean="0"/>
              <a:t> UI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5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r>
              <a:rPr lang="en-US" baseline="0" dirty="0" smtClean="0"/>
              <a:t> home screen for users who have already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1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r>
              <a:rPr lang="en-US" baseline="0" dirty="0" smtClean="0"/>
              <a:t> home screen for users who have already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r>
              <a:rPr lang="en-US" baseline="0" dirty="0" smtClean="0"/>
              <a:t> home screen for users who have already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r>
              <a:rPr lang="en-US" baseline="0" dirty="0" smtClean="0"/>
              <a:t>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Chat</a:t>
            </a:r>
            <a:r>
              <a:rPr lang="en-US" baseline="0" dirty="0" smtClean="0"/>
              <a:t> bot 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About</a:t>
            </a:r>
            <a:r>
              <a:rPr lang="en-US" baseline="0" smtClean="0"/>
              <a:t> UI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6C85-12EB-F94C-8375-FCB9D12B6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10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6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2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1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8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9C1A5-99D9-FA45-A7EC-91445A1CA37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26EC6-DD09-074E-85EA-D031F820C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1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chart" Target="../charts/chart1.xml"/><Relationship Id="rId8" Type="http://schemas.openxmlformats.org/officeDocument/2006/relationships/image" Target="../media/image7.png"/><Relationship Id="rId9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10745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96047" y="1245333"/>
            <a:ext cx="6522719" cy="4214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1826046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1583064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96047" y="3857904"/>
            <a:ext cx="652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Please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login with FaceBook </a:t>
            </a:r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to continue…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19263" y="1613673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807523" y="1801933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95783" y="1990193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184043" y="2178453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372303" y="2366713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-102197" y="256375"/>
            <a:ext cx="1086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2758047"/>
            <a:ext cx="427584" cy="427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1" y="4422684"/>
            <a:ext cx="2115078" cy="3220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53" y="4422684"/>
            <a:ext cx="2115078" cy="32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2954" y="4442884"/>
            <a:ext cx="1398674" cy="281636"/>
          </a:xfrm>
          <a:prstGeom prst="rect">
            <a:avLst/>
          </a:prstGeom>
          <a:solidFill>
            <a:srgbClr val="3A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74676" y="4442884"/>
            <a:ext cx="1398674" cy="281636"/>
          </a:xfrm>
          <a:prstGeom prst="rect">
            <a:avLst/>
          </a:prstGeom>
          <a:solidFill>
            <a:srgbClr val="3A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76867" y="4438185"/>
            <a:ext cx="208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Login</a:t>
            </a:r>
            <a:endParaRPr lang="en-US" sz="1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31803" y="4439202"/>
            <a:ext cx="2397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Sign up</a:t>
            </a:r>
            <a:endParaRPr lang="en-US" sz="1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/>
        </p:nvSpPr>
        <p:spPr>
          <a:xfrm>
            <a:off x="-2157078" y="-5319687"/>
            <a:ext cx="9039142" cy="18117581"/>
          </a:xfrm>
          <a:prstGeom prst="arc">
            <a:avLst>
              <a:gd name="adj1" fmla="val 19058721"/>
              <a:gd name="adj2" fmla="val 2196974"/>
            </a:avLst>
          </a:prstGeom>
          <a:ln w="76200">
            <a:solidFill>
              <a:srgbClr val="2D2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67811" y="1143000"/>
            <a:ext cx="4572000" cy="457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hord 52"/>
          <p:cNvSpPr/>
          <p:nvPr/>
        </p:nvSpPr>
        <p:spPr>
          <a:xfrm rot="17546791">
            <a:off x="4471902" y="1112924"/>
            <a:ext cx="4575949" cy="4575949"/>
          </a:xfrm>
          <a:prstGeom prst="chord">
            <a:avLst>
              <a:gd name="adj1" fmla="val 5655144"/>
              <a:gd name="adj2" fmla="val 13187908"/>
            </a:avLst>
          </a:prstGeom>
          <a:solidFill>
            <a:srgbClr val="2D2F31"/>
          </a:solidFill>
          <a:ln>
            <a:solidFill>
              <a:srgbClr val="192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8111526">
            <a:off x="6599768" y="4605910"/>
            <a:ext cx="341237" cy="341237"/>
          </a:xfrm>
          <a:prstGeom prst="corner">
            <a:avLst>
              <a:gd name="adj1" fmla="val 18300"/>
              <a:gd name="adj2" fmla="val 177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2590606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sp>
        <p:nvSpPr>
          <p:cNvPr id="24" name="Triangle 23"/>
          <p:cNvSpPr/>
          <p:nvPr/>
        </p:nvSpPr>
        <p:spPr>
          <a:xfrm rot="19808059">
            <a:off x="793366" y="2905907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88242" y="2662925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-102197" y="256375"/>
            <a:ext cx="1086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2758047"/>
            <a:ext cx="427584" cy="4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10745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02197" y="256375"/>
            <a:ext cx="1086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6047" y="1245333"/>
            <a:ext cx="6522719" cy="4214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2758047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1826046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1583064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96047" y="3857904"/>
            <a:ext cx="652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Follow instructions above to get your data file then drag it </a:t>
            </a:r>
          </a:p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onto this screen to upload it.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97213" y="1794929"/>
            <a:ext cx="5720386" cy="1200820"/>
          </a:xfrm>
          <a:prstGeom prst="roundRect">
            <a:avLst/>
          </a:prstGeom>
          <a:solidFill>
            <a:srgbClr val="2EC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6163777" y="4779132"/>
            <a:ext cx="587258" cy="5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10745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02197" y="256375"/>
            <a:ext cx="10865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ettings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meBot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3340" y="28464"/>
            <a:ext cx="5480085" cy="2802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153" y="28464"/>
            <a:ext cx="5726997" cy="2802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10756" y="2862114"/>
            <a:ext cx="7152670" cy="3970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2153" y="2862114"/>
            <a:ext cx="4068576" cy="3970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" y="3540435"/>
            <a:ext cx="397338" cy="397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302">
            <a:off x="242387" y="2639710"/>
            <a:ext cx="397339" cy="397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4412678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1826046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1583064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172544" y="3314308"/>
            <a:ext cx="2120056" cy="304794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331084"/>
              </p:ext>
            </p:extLst>
          </p:nvPr>
        </p:nvGraphicFramePr>
        <p:xfrm>
          <a:off x="926317" y="28464"/>
          <a:ext cx="5712833" cy="2802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979706" y="90215"/>
            <a:ext cx="2830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Avenir Next" charset="0"/>
                <a:ea typeface="Avenir Next" charset="0"/>
                <a:cs typeface="Avenir Next" charset="0"/>
              </a:rPr>
              <a:t>Daily Message </a:t>
            </a:r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Histogram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46" y="72347"/>
            <a:ext cx="4710271" cy="2695637"/>
          </a:xfrm>
          <a:prstGeom prst="rect">
            <a:avLst/>
          </a:prstGeom>
        </p:spPr>
      </p:pic>
      <p:graphicFrame>
        <p:nvGraphicFramePr>
          <p:cNvPr id="49" name="Char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536752"/>
              </p:ext>
            </p:extLst>
          </p:nvPr>
        </p:nvGraphicFramePr>
        <p:xfrm>
          <a:off x="4980729" y="2862113"/>
          <a:ext cx="7152671" cy="3970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457366" y="2934031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Sentiment analysis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2153" y="3299915"/>
            <a:ext cx="1260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Emily B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6317" y="3974770"/>
            <a:ext cx="124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Manyu S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2153" y="4643505"/>
            <a:ext cx="1260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venir Next" charset="0"/>
                <a:ea typeface="Avenir Next" charset="0"/>
                <a:cs typeface="Avenir Next" charset="0"/>
              </a:rPr>
              <a:t>Tanay</a:t>
            </a:r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 A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6317" y="5402658"/>
            <a:ext cx="1246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venir Next" charset="0"/>
                <a:ea typeface="Avenir Next" charset="0"/>
                <a:cs typeface="Avenir Next" charset="0"/>
              </a:rPr>
              <a:t>Nirmal</a:t>
            </a:r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 K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2153" y="6071393"/>
            <a:ext cx="1260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Jon L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0994" y="2908972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Response Time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2543" y="3310335"/>
            <a:ext cx="2435739" cy="310834"/>
          </a:xfrm>
          <a:prstGeom prst="rect">
            <a:avLst/>
          </a:prstGeom>
          <a:noFill/>
          <a:ln>
            <a:solidFill>
              <a:srgbClr val="EE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187896" y="4014056"/>
            <a:ext cx="1841176" cy="304794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187895" y="4010083"/>
            <a:ext cx="2435739" cy="310834"/>
          </a:xfrm>
          <a:prstGeom prst="rect">
            <a:avLst/>
          </a:prstGeom>
          <a:noFill/>
          <a:ln>
            <a:solidFill>
              <a:srgbClr val="EE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187888" y="4691389"/>
            <a:ext cx="1076674" cy="304794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87891" y="4687416"/>
            <a:ext cx="2435739" cy="310834"/>
          </a:xfrm>
          <a:prstGeom prst="rect">
            <a:avLst/>
          </a:prstGeom>
          <a:noFill/>
          <a:ln>
            <a:solidFill>
              <a:srgbClr val="EE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79428" y="5411064"/>
            <a:ext cx="944772" cy="304794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79427" y="5407091"/>
            <a:ext cx="2435739" cy="310834"/>
          </a:xfrm>
          <a:prstGeom prst="rect">
            <a:avLst/>
          </a:prstGeom>
          <a:noFill/>
          <a:ln>
            <a:solidFill>
              <a:srgbClr val="EE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179426" y="6062996"/>
            <a:ext cx="350211" cy="304794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179425" y="6059023"/>
            <a:ext cx="2435739" cy="310834"/>
          </a:xfrm>
          <a:prstGeom prst="rect">
            <a:avLst/>
          </a:prstGeom>
          <a:noFill/>
          <a:ln>
            <a:solidFill>
              <a:srgbClr val="EE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1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10745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02197" y="256375"/>
            <a:ext cx="10865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ettings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meBot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6209" y="38100"/>
            <a:ext cx="11182782" cy="6773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" y="3540435"/>
            <a:ext cx="397338" cy="397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302">
            <a:off x="242387" y="2639710"/>
            <a:ext cx="397339" cy="397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4412678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1826046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1583064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335906"/>
              </p:ext>
            </p:extLst>
          </p:nvPr>
        </p:nvGraphicFramePr>
        <p:xfrm>
          <a:off x="1064229" y="256074"/>
          <a:ext cx="10912326" cy="4646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979706" y="90215"/>
            <a:ext cx="2830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Avenir Next" charset="0"/>
                <a:ea typeface="Avenir Next" charset="0"/>
                <a:cs typeface="Avenir Next" charset="0"/>
              </a:rPr>
              <a:t>Daily Message </a:t>
            </a:r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Histogram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706" y="4951773"/>
            <a:ext cx="2830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Choose parameters: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9707" y="5470041"/>
            <a:ext cx="1427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Time frame: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7534" y="5487864"/>
            <a:ext cx="2314937" cy="369332"/>
          </a:xfrm>
          <a:prstGeom prst="rect">
            <a:avLst/>
          </a:prstGeom>
          <a:solidFill>
            <a:srgbClr val="EEF4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1 Month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9707" y="6041576"/>
            <a:ext cx="1427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Next" charset="0"/>
                <a:ea typeface="Avenir Next" charset="0"/>
                <a:cs typeface="Avenir Next" charset="0"/>
              </a:rPr>
              <a:t>User:</a:t>
            </a:r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7533" y="6044586"/>
            <a:ext cx="2314937" cy="369332"/>
          </a:xfrm>
          <a:prstGeom prst="rect">
            <a:avLst/>
          </a:prstGeom>
          <a:solidFill>
            <a:srgbClr val="EEF4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John Smith (self)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445467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13056" y="28463"/>
            <a:ext cx="5644600" cy="3297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153" y="28463"/>
            <a:ext cx="5559030" cy="3297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3054" y="3371814"/>
            <a:ext cx="5644602" cy="3460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2151" y="3371814"/>
            <a:ext cx="5559031" cy="3460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" y="3540435"/>
            <a:ext cx="397338" cy="397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302">
            <a:off x="242387" y="2639710"/>
            <a:ext cx="397339" cy="397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4412678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2760768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2517786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31422" y="1665038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19682" y="1853298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107942" y="2041558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96202" y="2229818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84462" y="2418078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31422" y="5012420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19682" y="5200680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7942" y="5388940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96202" y="5577200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84462" y="5765460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428954" y="1665038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617214" y="1853298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805474" y="2041558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993734" y="2229818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1181994" y="2418078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428954" y="5012420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617214" y="5200680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805474" y="5388940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993734" y="5577200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181994" y="5765460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-102197" y="256375"/>
            <a:ext cx="10865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ettings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meBot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9707" y="132550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EC0EF"/>
                </a:solidFill>
                <a:latin typeface="Avenir Next" charset="0"/>
                <a:ea typeface="Avenir Next" charset="0"/>
                <a:cs typeface="Avenir Next" charset="0"/>
              </a:rPr>
              <a:t>Account</a:t>
            </a:r>
            <a:endParaRPr lang="en-US" sz="1600" dirty="0">
              <a:solidFill>
                <a:srgbClr val="2EC0EF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85561" y="3475394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6537F"/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endParaRPr lang="en-US" sz="1600" dirty="0">
              <a:solidFill>
                <a:srgbClr val="F6537F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59442" y="132550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0D56D"/>
                </a:solidFill>
                <a:latin typeface="Avenir Next" charset="0"/>
                <a:ea typeface="Avenir Next" charset="0"/>
                <a:cs typeface="Avenir Next" charset="0"/>
              </a:rPr>
              <a:t>General</a:t>
            </a:r>
            <a:endParaRPr lang="en-US" sz="1600" dirty="0">
              <a:solidFill>
                <a:srgbClr val="60D56D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5296" y="3475394"/>
            <a:ext cx="236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A743"/>
                </a:solidFill>
                <a:latin typeface="Avenir Next" charset="0"/>
                <a:ea typeface="Avenir Next" charset="0"/>
                <a:cs typeface="Avenir Next" charset="0"/>
              </a:rPr>
              <a:t>Terms of Service</a:t>
            </a:r>
            <a:endParaRPr lang="en-US" sz="1600" dirty="0">
              <a:solidFill>
                <a:srgbClr val="FFA743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29305" y="353163"/>
            <a:ext cx="4263368" cy="0"/>
          </a:xfrm>
          <a:prstGeom prst="line">
            <a:avLst/>
          </a:prstGeom>
          <a:ln w="19050">
            <a:solidFill>
              <a:srgbClr val="2EC0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24505" y="3696438"/>
            <a:ext cx="4568168" cy="0"/>
          </a:xfrm>
          <a:prstGeom prst="line">
            <a:avLst/>
          </a:prstGeom>
          <a:ln w="19050">
            <a:solidFill>
              <a:srgbClr val="F653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26837" y="353163"/>
            <a:ext cx="4263368" cy="0"/>
          </a:xfrm>
          <a:prstGeom prst="line">
            <a:avLst/>
          </a:prstGeom>
          <a:ln w="19050">
            <a:solidFill>
              <a:srgbClr val="60D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379312" y="3696438"/>
            <a:ext cx="3510893" cy="0"/>
          </a:xfrm>
          <a:prstGeom prst="line">
            <a:avLst/>
          </a:prstGeom>
          <a:ln w="19050">
            <a:solidFill>
              <a:srgbClr val="FFA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414622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152" y="28464"/>
            <a:ext cx="7383969" cy="6804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40312" y="28464"/>
            <a:ext cx="3816472" cy="6804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" y="3540435"/>
            <a:ext cx="397338" cy="397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302">
            <a:off x="242387" y="2639710"/>
            <a:ext cx="397339" cy="397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4412678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3729923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3486941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4381" y="193053"/>
            <a:ext cx="708211" cy="708211"/>
          </a:xfrm>
          <a:prstGeom prst="rect">
            <a:avLst/>
          </a:prstGeom>
          <a:solidFill>
            <a:srgbClr val="2EC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72641" y="381313"/>
            <a:ext cx="708211" cy="708211"/>
          </a:xfrm>
          <a:prstGeom prst="rect">
            <a:avLst/>
          </a:prstGeom>
          <a:solidFill>
            <a:srgbClr val="60D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860901" y="569573"/>
            <a:ext cx="708211" cy="708211"/>
          </a:xfrm>
          <a:prstGeom prst="rect">
            <a:avLst/>
          </a:prstGeom>
          <a:solidFill>
            <a:srgbClr val="F65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049161" y="757833"/>
            <a:ext cx="708211" cy="708211"/>
          </a:xfrm>
          <a:prstGeom prst="rect">
            <a:avLst/>
          </a:prstGeom>
          <a:solidFill>
            <a:srgbClr val="FFA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237421" y="946093"/>
            <a:ext cx="708211" cy="708211"/>
          </a:xfrm>
          <a:prstGeom prst="rect">
            <a:avLst/>
          </a:prstGeom>
          <a:solidFill>
            <a:srgbClr val="FFE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102197" y="256375"/>
            <a:ext cx="10865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ettings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meBot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90976" y="256375"/>
            <a:ext cx="4381500" cy="833149"/>
          </a:xfrm>
          <a:prstGeom prst="roundRect">
            <a:avLst/>
          </a:prstGeom>
          <a:solidFill>
            <a:srgbClr val="EEF4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076876" y="1317435"/>
            <a:ext cx="4381500" cy="833149"/>
          </a:xfrm>
          <a:prstGeom prst="roundRect">
            <a:avLst/>
          </a:prstGeom>
          <a:solidFill>
            <a:srgbClr val="2EC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590976" y="2378495"/>
            <a:ext cx="4381500" cy="833149"/>
          </a:xfrm>
          <a:prstGeom prst="roundRect">
            <a:avLst/>
          </a:prstGeom>
          <a:solidFill>
            <a:srgbClr val="EEF4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076876" y="3438114"/>
            <a:ext cx="4381500" cy="833149"/>
          </a:xfrm>
          <a:prstGeom prst="roundRect">
            <a:avLst/>
          </a:prstGeom>
          <a:solidFill>
            <a:srgbClr val="2EC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590976" y="6124575"/>
            <a:ext cx="5867400" cy="371126"/>
          </a:xfrm>
          <a:prstGeom prst="roundRect">
            <a:avLst/>
          </a:prstGeom>
          <a:solidFill>
            <a:srgbClr val="EEF4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24050" y="6168874"/>
            <a:ext cx="5038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Type a message here…|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590976" y="4497733"/>
            <a:ext cx="4381500" cy="833149"/>
          </a:xfrm>
          <a:prstGeom prst="roundRect">
            <a:avLst/>
          </a:prstGeom>
          <a:solidFill>
            <a:srgbClr val="EEF4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82127" cy="6858000"/>
          </a:xfrm>
          <a:prstGeom prst="rect">
            <a:avLst/>
          </a:prstGeom>
          <a:solidFill>
            <a:srgbClr val="2D2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301626"/>
            <a:ext cx="882127" cy="880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" y="3540435"/>
            <a:ext cx="397338" cy="397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302">
            <a:off x="242387" y="2639710"/>
            <a:ext cx="397339" cy="397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1665038"/>
            <a:ext cx="457828" cy="4578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" y="4412678"/>
            <a:ext cx="427584" cy="427584"/>
          </a:xfrm>
          <a:prstGeom prst="rect">
            <a:avLst/>
          </a:prstGeom>
        </p:spPr>
      </p:pic>
      <p:sp>
        <p:nvSpPr>
          <p:cNvPr id="21" name="Triangle 20"/>
          <p:cNvSpPr/>
          <p:nvPr/>
        </p:nvSpPr>
        <p:spPr>
          <a:xfrm rot="19808059">
            <a:off x="793366" y="4616927"/>
            <a:ext cx="162284" cy="139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8242" y="4373945"/>
            <a:ext cx="49695" cy="735496"/>
          </a:xfrm>
          <a:prstGeom prst="rect">
            <a:avLst/>
          </a:prstGeom>
          <a:solidFill>
            <a:srgbClr val="28B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102197" y="256375"/>
            <a:ext cx="10865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e.io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home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ettings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meBot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 smtClean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bout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-2157078" y="-5319687"/>
            <a:ext cx="9039142" cy="18117581"/>
          </a:xfrm>
          <a:prstGeom prst="arc">
            <a:avLst>
              <a:gd name="adj1" fmla="val 19058721"/>
              <a:gd name="adj2" fmla="val 2196974"/>
            </a:avLst>
          </a:prstGeom>
          <a:ln w="76200">
            <a:solidFill>
              <a:srgbClr val="2D2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67811" y="1143000"/>
            <a:ext cx="4572000" cy="457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hord 52"/>
          <p:cNvSpPr/>
          <p:nvPr/>
        </p:nvSpPr>
        <p:spPr>
          <a:xfrm rot="17546791">
            <a:off x="4471902" y="1112924"/>
            <a:ext cx="4575949" cy="4575949"/>
          </a:xfrm>
          <a:prstGeom prst="chord">
            <a:avLst>
              <a:gd name="adj1" fmla="val 5655144"/>
              <a:gd name="adj2" fmla="val 13187908"/>
            </a:avLst>
          </a:prstGeom>
          <a:solidFill>
            <a:srgbClr val="2D2F31"/>
          </a:solidFill>
          <a:ln>
            <a:solidFill>
              <a:srgbClr val="192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8111526">
            <a:off x="6599768" y="4605910"/>
            <a:ext cx="341237" cy="341237"/>
          </a:xfrm>
          <a:prstGeom prst="corner">
            <a:avLst>
              <a:gd name="adj1" fmla="val 18300"/>
              <a:gd name="adj2" fmla="val 177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</TotalTime>
  <Words>165</Words>
  <Application>Microsoft Macintosh PowerPoint</Application>
  <PresentationFormat>Widescreen</PresentationFormat>
  <Paragraphs>181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43</cp:revision>
  <dcterms:created xsi:type="dcterms:W3CDTF">2017-09-25T20:42:20Z</dcterms:created>
  <dcterms:modified xsi:type="dcterms:W3CDTF">2017-10-11T17:33:35Z</dcterms:modified>
</cp:coreProperties>
</file>